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335" r:id="rId15"/>
    <p:sldId id="271" r:id="rId16"/>
    <p:sldId id="336" r:id="rId17"/>
    <p:sldId id="272" r:id="rId18"/>
    <p:sldId id="273" r:id="rId19"/>
    <p:sldId id="274" r:id="rId20"/>
    <p:sldId id="275" r:id="rId21"/>
    <p:sldId id="276" r:id="rId22"/>
    <p:sldId id="277" r:id="rId23"/>
    <p:sldId id="282" r:id="rId24"/>
    <p:sldId id="278" r:id="rId25"/>
    <p:sldId id="279" r:id="rId26"/>
    <p:sldId id="280" r:id="rId27"/>
    <p:sldId id="337" r:id="rId28"/>
    <p:sldId id="338" r:id="rId29"/>
    <p:sldId id="339" r:id="rId30"/>
    <p:sldId id="281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2" r:id="rId39"/>
    <p:sldId id="293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3127D-B72D-41EA-B148-5C6C7103F316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A1FBA-6BEB-42F8-AE9D-3965FEEA63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oIIbU8qadQ&amp;feature=player_embedded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Pursuit of Power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 in </a:t>
            </a:r>
            <a:r>
              <a:rPr lang="en-US" dirty="0" err="1" smtClean="0"/>
              <a:t>france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Richelieu</a:t>
            </a:r>
            <a:endParaRPr lang="en-US" dirty="0"/>
          </a:p>
        </p:txBody>
      </p:sp>
      <p:pic>
        <p:nvPicPr>
          <p:cNvPr id="4" name="Picture 3" descr="cardinal richelie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28600"/>
            <a:ext cx="3352800" cy="4278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Cardinal Richelieu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Chief Minister of Government</a:t>
            </a:r>
          </a:p>
          <a:p>
            <a:r>
              <a:rPr lang="en-US" dirty="0" smtClean="0"/>
              <a:t>Strengthened the power of the king by</a:t>
            </a:r>
          </a:p>
          <a:p>
            <a:pPr lvl="1"/>
            <a:r>
              <a:rPr lang="en-US" dirty="0" smtClean="0"/>
              <a:t>Destroying the Huguenots</a:t>
            </a:r>
          </a:p>
          <a:p>
            <a:pPr lvl="1"/>
            <a:r>
              <a:rPr lang="en-US" dirty="0" smtClean="0"/>
              <a:t>Weakening the nobles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Cardinal Richelieu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Persecution of Huguenots</a:t>
            </a:r>
          </a:p>
          <a:p>
            <a:pPr lvl="1"/>
            <a:r>
              <a:rPr lang="en-US" dirty="0" smtClean="0"/>
              <a:t>Forced them to house French soldiers (Catholics didn’t have to.)</a:t>
            </a:r>
          </a:p>
          <a:p>
            <a:pPr lvl="1"/>
            <a:r>
              <a:rPr lang="en-US" dirty="0" smtClean="0"/>
              <a:t>Took Huguenot children from their homes and sent them to be reared by Catholics.</a:t>
            </a:r>
          </a:p>
          <a:p>
            <a:pPr lvl="1"/>
            <a:r>
              <a:rPr lang="en-US" dirty="0" smtClean="0"/>
              <a:t>Sent spies to Huguenot churches.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Huguenot Response to Richelieu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left France.</a:t>
            </a:r>
          </a:p>
          <a:p>
            <a:r>
              <a:rPr lang="en-US" dirty="0" smtClean="0"/>
              <a:t>Some stayed and suffered persecution.</a:t>
            </a:r>
          </a:p>
          <a:p>
            <a:r>
              <a:rPr lang="en-US" dirty="0" smtClean="0"/>
              <a:t>Others engaged in uprisings but were unsuccessful.</a:t>
            </a:r>
          </a:p>
          <a:p>
            <a:r>
              <a:rPr lang="en-US" dirty="0" smtClean="0"/>
              <a:t>Some abandoned their beliefs under the intense persecution.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Thirty Years’ War</a:t>
            </a:r>
            <a:endParaRPr lang="en-US" dirty="0"/>
          </a:p>
        </p:txBody>
      </p:sp>
      <p:pic>
        <p:nvPicPr>
          <p:cNvPr id="4" name="Content Placeholder 3" descr="bohemia-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905000"/>
            <a:ext cx="4038599" cy="4345533"/>
          </a:xfrm>
        </p:spPr>
      </p:pic>
      <p:sp>
        <p:nvSpPr>
          <p:cNvPr id="5" name="TextBox 4"/>
          <p:cNvSpPr txBox="1"/>
          <p:nvPr/>
        </p:nvSpPr>
        <p:spPr>
          <a:xfrm>
            <a:off x="5943600" y="2514600"/>
            <a:ext cx="198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Began in Bohemia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Protestant nobles            v. New Catholic emperor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War spread to other parts of Europe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Thirty Years’ War (1618-1648)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last great religious war fought in Europe.</a:t>
            </a:r>
          </a:p>
          <a:p>
            <a:r>
              <a:rPr lang="en-US" dirty="0" smtClean="0"/>
              <a:t>Oddly, Richelieu had France enter the war on the side of the Protestants in order to prevent the Holy Roman Emperor from solidifying his power in Spain and Austria (surrounding France).</a:t>
            </a:r>
          </a:p>
          <a:p>
            <a:r>
              <a:rPr lang="en-US" dirty="0" smtClean="0"/>
              <a:t>The Protestants and French won the Thirty Years’ War.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Treaty of Westphalia</a:t>
            </a:r>
            <a:endParaRPr lang="en-US" dirty="0"/>
          </a:p>
        </p:txBody>
      </p:sp>
      <p:pic>
        <p:nvPicPr>
          <p:cNvPr id="4" name="Content Placeholder 3" descr="Treaty of Westphalia 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447800"/>
            <a:ext cx="5953125" cy="421005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Westphalia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Treaty of Westphalia ended the war and had important consequences for Protestants:</a:t>
            </a:r>
          </a:p>
          <a:p>
            <a:pPr lvl="1"/>
            <a:r>
              <a:rPr lang="en-US" dirty="0" smtClean="0"/>
              <a:t>1. recognized independence of Protestant provinces in Netherlands and Switzerland.</a:t>
            </a:r>
          </a:p>
          <a:p>
            <a:pPr lvl="1"/>
            <a:r>
              <a:rPr lang="en-US" dirty="0" smtClean="0"/>
              <a:t>2. recognized many German states as independent, politically fragmenting Germany.</a:t>
            </a:r>
          </a:p>
          <a:p>
            <a:pPr lvl="1"/>
            <a:r>
              <a:rPr lang="en-US" dirty="0" smtClean="0"/>
              <a:t>3. made France the strongest nation in Europe.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 XIV</a:t>
            </a:r>
            <a:endParaRPr lang="en-US" dirty="0"/>
          </a:p>
        </p:txBody>
      </p:sp>
      <p:pic>
        <p:nvPicPr>
          <p:cNvPr id="4" name="Content Placeholder 3" descr="louisxi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28125" y="1600200"/>
            <a:ext cx="348774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Louis XIV became king when he was 5 years old.</a:t>
            </a:r>
          </a:p>
          <a:p>
            <a:r>
              <a:rPr lang="en-US" dirty="0" smtClean="0"/>
              <a:t>France was ruled by Mazarin, the chief minister.</a:t>
            </a:r>
          </a:p>
          <a:p>
            <a:r>
              <a:rPr lang="en-US" dirty="0" smtClean="0"/>
              <a:t>When Louis was 18, Mazarin died, and he didn’t appoint another minister.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 kings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Absolute or Restrained?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 XIV: Absolute Monarch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king</a:t>
            </a:r>
          </a:p>
          <a:p>
            <a:r>
              <a:rPr lang="en-US" dirty="0" smtClean="0"/>
              <a:t>One law</a:t>
            </a:r>
          </a:p>
          <a:p>
            <a:r>
              <a:rPr lang="en-US" dirty="0" smtClean="0"/>
              <a:t>One state</a:t>
            </a:r>
          </a:p>
          <a:p>
            <a:r>
              <a:rPr lang="en-US" dirty="0" smtClean="0"/>
              <a:t>“I am the state.”  </a:t>
            </a:r>
            <a:endParaRPr lang="en-US" dirty="0"/>
          </a:p>
        </p:txBody>
      </p:sp>
      <p:pic>
        <p:nvPicPr>
          <p:cNvPr id="4" name="Picture 3" descr="louis_XIV equestri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1447800"/>
            <a:ext cx="3647237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 XIV’s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5486400"/>
          </a:xfrm>
        </p:spPr>
        <p:txBody>
          <a:bodyPr/>
          <a:lstStyle/>
          <a:p>
            <a:r>
              <a:rPr lang="en-US" dirty="0" smtClean="0"/>
              <a:t>Set French finances in order (Colbert)</a:t>
            </a:r>
          </a:p>
          <a:p>
            <a:r>
              <a:rPr lang="en-US" dirty="0" smtClean="0"/>
              <a:t>Reorganize French army</a:t>
            </a:r>
          </a:p>
          <a:p>
            <a:pPr lvl="1"/>
            <a:r>
              <a:rPr lang="en-US" dirty="0" smtClean="0"/>
              <a:t>loyal to king instead of their colonels.</a:t>
            </a:r>
          </a:p>
          <a:p>
            <a:pPr lvl="1"/>
            <a:r>
              <a:rPr lang="en-US" dirty="0" smtClean="0"/>
              <a:t>Established lieutenants responsible to the king.</a:t>
            </a:r>
          </a:p>
          <a:p>
            <a:pPr lvl="1"/>
            <a:r>
              <a:rPr lang="en-US" dirty="0" smtClean="0"/>
              <a:t>Required all his troops to wear identical uniforms.</a:t>
            </a:r>
          </a:p>
          <a:p>
            <a:pPr lvl="1"/>
            <a:r>
              <a:rPr lang="en-US" dirty="0" smtClean="0"/>
              <a:t>“Well-trained, well-paid, and loyal troops”</a:t>
            </a:r>
            <a:endParaRPr lang="en-US" dirty="0"/>
          </a:p>
        </p:txBody>
      </p:sp>
      <p:pic>
        <p:nvPicPr>
          <p:cNvPr id="4" name="Picture 3" descr="French uniform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4495800"/>
            <a:ext cx="25908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Edict of Nantes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Edict of Nantes in 1598 had given Huguenots freedom of worship, control of a hundred fortified towns, and the right to maintain their own army and navy.</a:t>
            </a:r>
          </a:p>
          <a:p>
            <a:r>
              <a:rPr lang="en-US" dirty="0" smtClean="0"/>
              <a:t>Louis XIV </a:t>
            </a:r>
            <a:r>
              <a:rPr lang="en-US" b="1" dirty="0" smtClean="0"/>
              <a:t>revoked</a:t>
            </a:r>
            <a:r>
              <a:rPr lang="en-US" dirty="0" smtClean="0"/>
              <a:t> this edict in 1685 in order to bring religious uniformity in France.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914400"/>
            <a:ext cx="19812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Edict of Nantes</a:t>
            </a:r>
            <a:endParaRPr lang="en-US" dirty="0"/>
          </a:p>
        </p:txBody>
      </p:sp>
      <p:pic>
        <p:nvPicPr>
          <p:cNvPr id="4" name="Content Placeholder 3" descr="Edit_de_Nantes_Avril_15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533400"/>
            <a:ext cx="5240704" cy="5923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Louis forbade Protestant worship and Protestant education.</a:t>
            </a:r>
          </a:p>
          <a:p>
            <a:r>
              <a:rPr lang="en-US" dirty="0" smtClean="0"/>
              <a:t>Also destroyed Protestant churches and forced some Huguenots to serve as slaves aboard French ships.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response to Louis XIV’s persecution, ¼-1/2 million Huguenots left France (merchants, businessmen, craftsmen).</a:t>
            </a:r>
          </a:p>
          <a:p>
            <a:r>
              <a:rPr lang="en-US" dirty="0" smtClean="0"/>
              <a:t>Their services benefitted other countries.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uguenot refugees to Amer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352800"/>
            <a:ext cx="4315968" cy="2801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 XIV’s Arrogance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Sun King: Everything revolved around him.</a:t>
            </a:r>
          </a:p>
          <a:p>
            <a:r>
              <a:rPr lang="en-US" dirty="0" smtClean="0"/>
              <a:t>Magnificent palace at Versailles</a:t>
            </a:r>
          </a:p>
          <a:p>
            <a:r>
              <a:rPr lang="en-US" dirty="0" smtClean="0"/>
              <a:t>“Elegance &amp; grandeur were important; not utility.”</a:t>
            </a:r>
          </a:p>
          <a:p>
            <a:r>
              <a:rPr lang="en-US" dirty="0" smtClean="0"/>
              <a:t>“Everything in Louis’s life became a pompous ritual designed to make the king the absolute center of attention.”</a:t>
            </a:r>
          </a:p>
          <a:p>
            <a:r>
              <a:rPr lang="en-US" dirty="0" smtClean="0"/>
              <a:t>Immorality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Gardens at Versailles</a:t>
            </a:r>
            <a:endParaRPr lang="en-US" dirty="0"/>
          </a:p>
        </p:txBody>
      </p:sp>
      <p:pic>
        <p:nvPicPr>
          <p:cNvPr id="4" name="Content Placeholder 3" descr="versailles garde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374127"/>
            <a:ext cx="5791200" cy="4978108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Court at Versailles</a:t>
            </a:r>
            <a:endParaRPr lang="en-US" dirty="0"/>
          </a:p>
        </p:txBody>
      </p:sp>
      <p:pic>
        <p:nvPicPr>
          <p:cNvPr id="4" name="Content Placeholder 3" descr="versailles cou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524000"/>
            <a:ext cx="7285316" cy="450824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louis-xiv-furni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4762500" cy="3124200"/>
          </a:xfrm>
        </p:spPr>
      </p:pic>
      <p:pic>
        <p:nvPicPr>
          <p:cNvPr id="5" name="Picture 4" descr="French gow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1752600"/>
            <a:ext cx="4619625" cy="46196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Henry IV of Bourb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838200"/>
            <a:ext cx="2819400" cy="2912758"/>
          </a:xfrm>
        </p:spPr>
      </p:pic>
      <p:pic>
        <p:nvPicPr>
          <p:cNvPr id="5" name="Picture 4" descr="Louis Xi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2286000"/>
            <a:ext cx="2362063" cy="3505200"/>
          </a:xfrm>
          <a:prstGeom prst="rect">
            <a:avLst/>
          </a:prstGeom>
        </p:spPr>
      </p:pic>
      <p:pic>
        <p:nvPicPr>
          <p:cNvPr id="6" name="Picture 5" descr="mariedemedic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1828800"/>
            <a:ext cx="2276094" cy="28615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4114800"/>
            <a:ext cx="210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Henry IV of Bourbon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5029200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Marie de Medici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60960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Louis XIII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Louis XIV tried to expand his territory and increase his influence by engaging in wars.</a:t>
            </a:r>
          </a:p>
          <a:p>
            <a:pPr lvl="1"/>
            <a:r>
              <a:rPr lang="en-US" dirty="0" smtClean="0"/>
              <a:t>the Rhine, the Alps, &amp; the Pyrenees.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Wars brought trouble to France.</a:t>
            </a:r>
          </a:p>
          <a:p>
            <a:r>
              <a:rPr lang="en-US" dirty="0" smtClean="0"/>
              <a:t>Near bankruptcy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rhine alps pyranees 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667000"/>
            <a:ext cx="3519687" cy="2428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urope-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 spreads in </a:t>
            </a:r>
            <a:r>
              <a:rPr lang="en-US" dirty="0" err="1" smtClean="0"/>
              <a:t>europe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p brandenburg pruss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011" y="533400"/>
            <a:ext cx="8903989" cy="579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Three absolutist territories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400" dirty="0" smtClean="0"/>
          </a:p>
          <a:p>
            <a:r>
              <a:rPr lang="en-US" sz="4400" dirty="0" smtClean="0">
                <a:solidFill>
                  <a:srgbClr val="C00000"/>
                </a:solidFill>
              </a:rPr>
              <a:t>Brandenburg-Prussia (Prussia)</a:t>
            </a:r>
          </a:p>
          <a:p>
            <a:r>
              <a:rPr lang="en-US" sz="4400" dirty="0" smtClean="0">
                <a:solidFill>
                  <a:srgbClr val="C00000"/>
                </a:solidFill>
              </a:rPr>
              <a:t>Austria</a:t>
            </a:r>
          </a:p>
          <a:p>
            <a:r>
              <a:rPr lang="en-US" sz="4400" dirty="0" smtClean="0">
                <a:solidFill>
                  <a:srgbClr val="C00000"/>
                </a:solidFill>
              </a:rPr>
              <a:t>Russia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 in Brandenburg-Prussia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 years war left Germany fragmented in small, weak states.</a:t>
            </a:r>
          </a:p>
          <a:p>
            <a:r>
              <a:rPr lang="en-US" dirty="0" smtClean="0"/>
              <a:t>Few natural resources, but Prussia’s asset was her efficient bureaucracy and the Prussian nobility – Junkers.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p brandenburg pruss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8247418" cy="5364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Frederick William (1640-1688)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Great Elector</a:t>
            </a:r>
          </a:p>
          <a:p>
            <a:r>
              <a:rPr lang="en-US" dirty="0" smtClean="0"/>
              <a:t>Most powerful of German princes</a:t>
            </a:r>
          </a:p>
          <a:p>
            <a:r>
              <a:rPr lang="en-US" dirty="0" smtClean="0"/>
              <a:t>Unified Prussia’s scattered territory</a:t>
            </a:r>
          </a:p>
          <a:p>
            <a:r>
              <a:rPr lang="en-US" dirty="0" smtClean="0"/>
              <a:t>Established a strong Prussian army</a:t>
            </a:r>
          </a:p>
          <a:p>
            <a:r>
              <a:rPr lang="en-US" dirty="0" smtClean="0"/>
              <a:t>Militarism </a:t>
            </a:r>
          </a:p>
          <a:p>
            <a:endParaRPr lang="en-US" dirty="0"/>
          </a:p>
        </p:txBody>
      </p:sp>
      <p:pic>
        <p:nvPicPr>
          <p:cNvPr id="7" name="Content Placeholder 6" descr="Frederick William Electo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81579" y="1600200"/>
            <a:ext cx="337184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Frederick I (1688-1713)</a:t>
            </a:r>
            <a:endParaRPr lang="en-US" dirty="0"/>
          </a:p>
        </p:txBody>
      </p:sp>
      <p:pic>
        <p:nvPicPr>
          <p:cNvPr id="5" name="Content Placeholder 4" descr="Freidrich I of Prussi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7647" y="1676400"/>
            <a:ext cx="3655753" cy="446897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Imitated Louis XIV</a:t>
            </a:r>
          </a:p>
          <a:p>
            <a:r>
              <a:rPr lang="en-US" dirty="0" smtClean="0"/>
              <a:t>New palace</a:t>
            </a:r>
          </a:p>
          <a:p>
            <a:r>
              <a:rPr lang="en-US" dirty="0" smtClean="0"/>
              <a:t>Beautified Berlin</a:t>
            </a:r>
          </a:p>
          <a:p>
            <a:r>
              <a:rPr lang="en-US" dirty="0" smtClean="0"/>
              <a:t>Established the title “King in Prussia,” increasing Prussia’s prestige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Frederick William I (1713-1740)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Firmly established Prussian absolutism.</a:t>
            </a:r>
          </a:p>
          <a:p>
            <a:r>
              <a:rPr lang="en-US" dirty="0" smtClean="0"/>
              <a:t>Believed in discipline &amp; routine.</a:t>
            </a:r>
          </a:p>
          <a:p>
            <a:r>
              <a:rPr lang="en-US" dirty="0" smtClean="0"/>
              <a:t>Strengthened Prussia’s military but didn’t want war.</a:t>
            </a:r>
          </a:p>
          <a:p>
            <a:r>
              <a:rPr lang="en-US" dirty="0" smtClean="0"/>
              <a:t>Edict of Potsdam – invited Huguenots to settle in Prussia</a:t>
            </a:r>
          </a:p>
          <a:p>
            <a:endParaRPr lang="en-US" dirty="0"/>
          </a:p>
        </p:txBody>
      </p:sp>
      <p:pic>
        <p:nvPicPr>
          <p:cNvPr id="5" name="Content Placeholder 4" descr="Frederick William 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91819" y="2209800"/>
            <a:ext cx="2632981" cy="31644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“Prussia is not a state with an army but an army with a state.”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Frederick II (a.k.a. Frederick the Great)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Composer</a:t>
            </a:r>
          </a:p>
          <a:p>
            <a:r>
              <a:rPr lang="en-US" dirty="0" smtClean="0"/>
              <a:t>Flutist</a:t>
            </a:r>
          </a:p>
          <a:p>
            <a:r>
              <a:rPr lang="en-US" dirty="0" smtClean="0"/>
              <a:t>Poet</a:t>
            </a:r>
          </a:p>
          <a:p>
            <a:r>
              <a:rPr lang="en-US" dirty="0" smtClean="0"/>
              <a:t>One of Prussia’s greatest military heroes</a:t>
            </a:r>
          </a:p>
          <a:p>
            <a:r>
              <a:rPr lang="en-US" dirty="0" smtClean="0"/>
              <a:t>Abolished torture</a:t>
            </a:r>
          </a:p>
          <a:p>
            <a:r>
              <a:rPr lang="en-US" dirty="0" smtClean="0"/>
              <a:t>Recognized religious freedom for Catholics &amp; Jews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http://www.youtube.com/watch?v=foIIbU8qadQ&amp;feature=player_embedded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Middle Ages, royal power was limited by</a:t>
            </a:r>
          </a:p>
          <a:p>
            <a:pPr lvl="1"/>
            <a:r>
              <a:rPr lang="en-US" dirty="0" smtClean="0"/>
              <a:t>Feudal nobles</a:t>
            </a:r>
          </a:p>
          <a:p>
            <a:pPr lvl="1"/>
            <a:r>
              <a:rPr lang="en-US" dirty="0" smtClean="0"/>
              <a:t>The Papacy</a:t>
            </a:r>
          </a:p>
          <a:p>
            <a:pPr lvl="1"/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 in Austria</a:t>
            </a:r>
            <a:endParaRPr lang="en-US" dirty="0"/>
          </a:p>
        </p:txBody>
      </p:sp>
      <p:pic>
        <p:nvPicPr>
          <p:cNvPr id="4" name="Content Placeholder 3" descr="Habsburg_Map_15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1507" y="1752600"/>
            <a:ext cx="6732531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Hapsburg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Held the title of Holy Roman Emperor</a:t>
            </a:r>
          </a:p>
          <a:p>
            <a:r>
              <a:rPr lang="en-US" dirty="0" smtClean="0"/>
              <a:t>Unable to create a strong absolutist state</a:t>
            </a:r>
          </a:p>
          <a:p>
            <a:r>
              <a:rPr lang="en-US" dirty="0" smtClean="0"/>
              <a:t>Obstacles that hindered them:</a:t>
            </a:r>
          </a:p>
          <a:p>
            <a:pPr lvl="1"/>
            <a:r>
              <a:rPr lang="en-US" dirty="0" smtClean="0"/>
              <a:t>Roman Catholic Church &amp; nobility</a:t>
            </a:r>
          </a:p>
          <a:p>
            <a:pPr lvl="1"/>
            <a:r>
              <a:rPr lang="en-US" dirty="0" smtClean="0"/>
              <a:t>Defense against greedy neighbors required cooperation of nobility</a:t>
            </a:r>
          </a:p>
          <a:p>
            <a:pPr lvl="1"/>
            <a:r>
              <a:rPr lang="en-US" dirty="0" smtClean="0"/>
              <a:t>Could not unify because of different nationalities, languages, etc that they governed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Joseph II (1765-1780)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Tried to create absolutist state</a:t>
            </a:r>
          </a:p>
          <a:p>
            <a:r>
              <a:rPr lang="en-US" dirty="0" smtClean="0"/>
              <a:t>Forced Roman Catholic Church and nobles to pay higher taxes</a:t>
            </a:r>
          </a:p>
          <a:p>
            <a:r>
              <a:rPr lang="en-US" dirty="0" smtClean="0"/>
              <a:t>Reduced taxes on peasants</a:t>
            </a:r>
          </a:p>
          <a:p>
            <a:r>
              <a:rPr lang="en-US" dirty="0" smtClean="0"/>
              <a:t>Strengthened his central government, weakened local governments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Dissolved monasteries</a:t>
            </a:r>
          </a:p>
          <a:p>
            <a:r>
              <a:rPr lang="en-US" dirty="0" smtClean="0"/>
              <a:t>Religious freedom to non-Catholics</a:t>
            </a:r>
          </a:p>
          <a:p>
            <a:r>
              <a:rPr lang="en-US" dirty="0" smtClean="0"/>
              <a:t>Sudden &amp; drastic changes did not last after he died.</a:t>
            </a:r>
          </a:p>
          <a:p>
            <a:r>
              <a:rPr lang="en-US" dirty="0" smtClean="0"/>
              <a:t>Prussians paid 2X as much in taxes as the French.</a:t>
            </a:r>
          </a:p>
          <a:p>
            <a:r>
              <a:rPr lang="en-US" dirty="0" smtClean="0"/>
              <a:t>Militarism helped create a German national state.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Joseph II of Austria</a:t>
            </a:r>
            <a:endParaRPr lang="en-US" dirty="0"/>
          </a:p>
        </p:txBody>
      </p:sp>
      <p:pic>
        <p:nvPicPr>
          <p:cNvPr id="4" name="Content Placeholder 3" descr="Joseph II Austr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427688"/>
            <a:ext cx="3505200" cy="48709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 in Russia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Ivan the Terrible (1533-1584)</a:t>
            </a:r>
          </a:p>
          <a:p>
            <a:r>
              <a:rPr lang="en-US" dirty="0" smtClean="0"/>
              <a:t>Built St. Basil’s cathedral</a:t>
            </a:r>
          </a:p>
          <a:p>
            <a:r>
              <a:rPr lang="en-US" dirty="0" smtClean="0"/>
              <a:t>Cruel tyrant, murdered son</a:t>
            </a:r>
          </a:p>
          <a:p>
            <a:r>
              <a:rPr lang="en-US" dirty="0" smtClean="0"/>
              <a:t>Taxed heavily</a:t>
            </a:r>
          </a:p>
          <a:p>
            <a:r>
              <a:rPr lang="en-US" dirty="0" smtClean="0"/>
              <a:t>Czar</a:t>
            </a:r>
          </a:p>
          <a:p>
            <a:r>
              <a:rPr lang="en-US" dirty="0" smtClean="0"/>
              <a:t>At his death peasants revolted</a:t>
            </a:r>
            <a:endParaRPr lang="en-US" dirty="0"/>
          </a:p>
        </p:txBody>
      </p:sp>
      <p:pic>
        <p:nvPicPr>
          <p:cNvPr id="6" name="Content Placeholder 5" descr="ivan the terribl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11523" y="1600200"/>
            <a:ext cx="311195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st-basils-cathedr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8600"/>
            <a:ext cx="7801656" cy="5181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0" y="5715000"/>
            <a:ext cx="3073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St. Basil’s Cathedral in Moscow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Peter the Great (1682-1725)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Of the Romanov Dynasty which ruled until 1917</a:t>
            </a:r>
          </a:p>
          <a:p>
            <a:r>
              <a:rPr lang="en-US" dirty="0" smtClean="0"/>
              <a:t>Moved capital to St. Petersburg</a:t>
            </a:r>
          </a:p>
          <a:p>
            <a:r>
              <a:rPr lang="en-US" dirty="0" smtClean="0"/>
              <a:t>Westernized and modernized Russia</a:t>
            </a:r>
          </a:p>
          <a:p>
            <a:r>
              <a:rPr lang="en-US" dirty="0" smtClean="0"/>
              <a:t>Some Russians didn’t like the forced Westernization.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peter the great_183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6730" y="1600200"/>
            <a:ext cx="346154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Peter also sought to expand Russian territory by accessing warm water ports (Baltic Sea-Sweden)</a:t>
            </a:r>
          </a:p>
          <a:p>
            <a:r>
              <a:rPr lang="en-US" dirty="0" smtClean="0"/>
              <a:t>Peter seized greater control of the Russian Orthodox Church and refused to fill the position after the Patriarch died.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Catherine the Great (1762-1796)</a:t>
            </a:r>
            <a:endParaRPr lang="en-US" dirty="0"/>
          </a:p>
        </p:txBody>
      </p:sp>
      <p:pic>
        <p:nvPicPr>
          <p:cNvPr id="5" name="Content Placeholder 4" descr="catherine the grea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76859" y="1600200"/>
            <a:ext cx="3666541" cy="4610538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Had her husband arrested &amp; murdered</a:t>
            </a:r>
          </a:p>
          <a:p>
            <a:r>
              <a:rPr lang="en-US" dirty="0" smtClean="0"/>
              <a:t>Allowed nobles to keep privileges if they served the state.</a:t>
            </a:r>
          </a:p>
          <a:p>
            <a:r>
              <a:rPr lang="en-US" dirty="0" smtClean="0"/>
              <a:t>Exiled rebellious peasants to Siberia</a:t>
            </a:r>
          </a:p>
          <a:p>
            <a:r>
              <a:rPr lang="en-US" dirty="0" smtClean="0"/>
              <a:t>Savagely suppressed revolts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914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dirty="0" smtClean="0"/>
              <a:t>Catherine also encouraged education.</a:t>
            </a:r>
          </a:p>
          <a:p>
            <a:r>
              <a:rPr lang="en-US" dirty="0" smtClean="0"/>
              <a:t>She instituted government censorship.</a:t>
            </a:r>
          </a:p>
          <a:p>
            <a:r>
              <a:rPr lang="en-US" dirty="0" smtClean="0"/>
              <a:t>She took property from the church and made it government property.</a:t>
            </a:r>
          </a:p>
          <a:p>
            <a:r>
              <a:rPr lang="en-US" dirty="0" smtClean="0"/>
              <a:t>She continued to expand Russian territory.</a:t>
            </a:r>
          </a:p>
          <a:p>
            <a:r>
              <a:rPr lang="en-US" dirty="0" smtClean="0"/>
              <a:t>She took some territory from the Turks on the Black Sea.</a:t>
            </a:r>
          </a:p>
          <a:p>
            <a:r>
              <a:rPr lang="en-US" dirty="0" smtClean="0"/>
              <a:t>The desire of Russian czars to control the Black Sea led to international problems.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17</a:t>
            </a:r>
            <a:r>
              <a:rPr lang="en-US" baseline="30000" dirty="0" smtClean="0"/>
              <a:t>th</a:t>
            </a:r>
            <a:r>
              <a:rPr lang="en-US" dirty="0" smtClean="0"/>
              <a:t> &amp; 18</a:t>
            </a:r>
            <a:r>
              <a:rPr lang="en-US" baseline="30000" dirty="0" smtClean="0"/>
              <a:t>th</a:t>
            </a:r>
            <a:r>
              <a:rPr lang="en-US" dirty="0" smtClean="0"/>
              <a:t> centuries, </a:t>
            </a:r>
            <a:r>
              <a:rPr lang="en-US" b="1" dirty="0" smtClean="0"/>
              <a:t>feudalism</a:t>
            </a:r>
            <a:r>
              <a:rPr lang="en-US" dirty="0" smtClean="0"/>
              <a:t> had declined as had the Pope’s power.</a:t>
            </a:r>
          </a:p>
          <a:p>
            <a:r>
              <a:rPr lang="en-US" b="1" dirty="0" smtClean="0"/>
              <a:t>Mercantilism</a:t>
            </a:r>
            <a:r>
              <a:rPr lang="en-US" dirty="0" smtClean="0"/>
              <a:t> and </a:t>
            </a:r>
            <a:r>
              <a:rPr lang="en-US" b="1" dirty="0" smtClean="0"/>
              <a:t>Imperialism</a:t>
            </a:r>
            <a:r>
              <a:rPr lang="en-US" dirty="0" smtClean="0"/>
              <a:t> caused kings to want more power for their nations.</a:t>
            </a:r>
          </a:p>
          <a:p>
            <a:r>
              <a:rPr lang="en-US" dirty="0" smtClean="0"/>
              <a:t>Kings worked to make their power </a:t>
            </a:r>
            <a:r>
              <a:rPr lang="en-US" b="1" dirty="0" smtClean="0"/>
              <a:t>absolute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Absolutism Defeated </a:t>
            </a:r>
            <a:r>
              <a:rPr lang="en-US" dirty="0" smtClean="0"/>
              <a:t>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England did not become an absolutist state.</a:t>
            </a:r>
          </a:p>
          <a:p>
            <a:endParaRPr lang="en-US" dirty="0"/>
          </a:p>
        </p:txBody>
      </p:sp>
      <p:pic>
        <p:nvPicPr>
          <p:cNvPr id="4" name="Picture 3" descr="map of europ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133600"/>
            <a:ext cx="4765068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Parliament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England’s parliament had gained rights it refused to give up.</a:t>
            </a:r>
          </a:p>
          <a:p>
            <a:r>
              <a:rPr lang="en-US" dirty="0" smtClean="0"/>
              <a:t>Magna </a:t>
            </a:r>
            <a:r>
              <a:rPr lang="en-US" dirty="0" err="1" smtClean="0"/>
              <a:t>Carta</a:t>
            </a:r>
            <a:r>
              <a:rPr lang="en-US" dirty="0" smtClean="0"/>
              <a:t>?</a:t>
            </a:r>
          </a:p>
          <a:p>
            <a:r>
              <a:rPr lang="en-US" dirty="0" smtClean="0"/>
              <a:t>Right to grand or deny a king’s request for tax increases.</a:t>
            </a:r>
          </a:p>
          <a:p>
            <a:r>
              <a:rPr lang="en-US" dirty="0" smtClean="0"/>
              <a:t>The Tudors (through Elizabeth I) had worked with Parliament and had its support.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I (1603-1625)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James I (King James IV of Scotland) succeeded Elizabeth.</a:t>
            </a:r>
          </a:p>
          <a:p>
            <a:r>
              <a:rPr lang="en-US" dirty="0" smtClean="0"/>
              <a:t>Raised Presbyterian, but opposed the Puritans efforts to purify the Church of England.</a:t>
            </a:r>
          </a:p>
          <a:p>
            <a:r>
              <a:rPr lang="en-US" dirty="0" smtClean="0"/>
              <a:t>Ordered a new English translation of the Bible: the Authorized version, a.k.a. The King James Version, 1611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I</a:t>
            </a:r>
            <a:endParaRPr lang="en-US" dirty="0"/>
          </a:p>
        </p:txBody>
      </p:sp>
      <p:pic>
        <p:nvPicPr>
          <p:cNvPr id="5" name="Content Placeholder 4" descr="King James 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0067" y="2286000"/>
            <a:ext cx="4309533" cy="242411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Demanded conformity to the Anglican church</a:t>
            </a:r>
          </a:p>
          <a:p>
            <a:r>
              <a:rPr lang="en-US" dirty="0" smtClean="0"/>
              <a:t>Immoral private life</a:t>
            </a:r>
          </a:p>
          <a:p>
            <a:r>
              <a:rPr lang="en-US" dirty="0" smtClean="0"/>
              <a:t>“Divine right”</a:t>
            </a:r>
          </a:p>
          <a:p>
            <a:r>
              <a:rPr lang="en-US" dirty="0" smtClean="0"/>
              <a:t>Parliament questioned the extent of his authority.</a:t>
            </a:r>
          </a:p>
          <a:p>
            <a:r>
              <a:rPr lang="en-US" dirty="0" smtClean="0"/>
              <a:t>Had to ask Parliament for money.</a:t>
            </a:r>
          </a:p>
          <a:p>
            <a:r>
              <a:rPr lang="en-US" dirty="0" smtClean="0"/>
              <a:t>Dismissed Parliament when it refused.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I (1625-1649)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Intensified tension between king and Parliament.</a:t>
            </a:r>
          </a:p>
          <a:p>
            <a:r>
              <a:rPr lang="en-US" dirty="0" smtClean="0"/>
              <a:t>Persecuted Puritans.</a:t>
            </a:r>
          </a:p>
          <a:p>
            <a:r>
              <a:rPr lang="en-US" dirty="0" smtClean="0"/>
              <a:t>Didn’t have the army to force absolute authority.</a:t>
            </a:r>
          </a:p>
          <a:p>
            <a:endParaRPr lang="en-US" dirty="0"/>
          </a:p>
        </p:txBody>
      </p:sp>
      <p:pic>
        <p:nvPicPr>
          <p:cNvPr id="5" name="Content Placeholder 4" descr="charles i of englan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30233" y="1600200"/>
            <a:ext cx="3074533" cy="4525963"/>
          </a:xfr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Petition of Right (1628)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taxation without representation (Parliamentary consent to tax)</a:t>
            </a:r>
          </a:p>
          <a:p>
            <a:r>
              <a:rPr lang="en-US" dirty="0" smtClean="0"/>
              <a:t>No arbitrary imprisonment of subjects</a:t>
            </a:r>
          </a:p>
          <a:p>
            <a:r>
              <a:rPr lang="en-US" dirty="0" smtClean="0"/>
              <a:t>Charles signed the document, but continued to fight with Parliament.</a:t>
            </a:r>
          </a:p>
          <a:p>
            <a:r>
              <a:rPr lang="en-US" dirty="0" smtClean="0"/>
              <a:t>Charles tried to raise funds by selling knighthoods and by forcing loans.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Scots start a war to defend their religious freedom.</a:t>
            </a:r>
          </a:p>
          <a:p>
            <a:r>
              <a:rPr lang="en-US" dirty="0" smtClean="0"/>
              <a:t>Charles needs Parliament’s support and agrees to cede other powers to Parliament.</a:t>
            </a:r>
          </a:p>
          <a:p>
            <a:pPr lvl="1"/>
            <a:r>
              <a:rPr lang="en-US" dirty="0" smtClean="0"/>
              <a:t>Parliament must meet every 3 years</a:t>
            </a:r>
          </a:p>
          <a:p>
            <a:pPr lvl="1"/>
            <a:r>
              <a:rPr lang="en-US" dirty="0" smtClean="0"/>
              <a:t>Parliament cannot be dissolved without consent</a:t>
            </a:r>
          </a:p>
          <a:p>
            <a:pPr lvl="1"/>
            <a:r>
              <a:rPr lang="en-US" dirty="0" smtClean="0"/>
              <a:t>Only taxes passed by Parliament are legal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War: Roundheads v. Cavaliers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Parliament &amp; Puritans called Roundheads</a:t>
            </a:r>
          </a:p>
          <a:p>
            <a:r>
              <a:rPr lang="en-US" dirty="0" smtClean="0"/>
              <a:t>Nobility &amp; Anglicans called Cavaliers</a:t>
            </a:r>
          </a:p>
          <a:p>
            <a:r>
              <a:rPr lang="en-US" dirty="0" smtClean="0"/>
              <a:t>Roundheads under Oliver Cromwell defeated Charles in 1645.</a:t>
            </a:r>
          </a:p>
          <a:p>
            <a:r>
              <a:rPr lang="en-US" dirty="0" smtClean="0"/>
              <a:t>Charles was beheaded in 1649.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Oliver Cromwell (1649-1660)</a:t>
            </a:r>
            <a:endParaRPr lang="en-US" dirty="0"/>
          </a:p>
        </p:txBody>
      </p:sp>
      <p:pic>
        <p:nvPicPr>
          <p:cNvPr id="5" name="Content Placeholder 4" descr="OliverCromwe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92473" y="1600200"/>
            <a:ext cx="2768053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Had no program</a:t>
            </a:r>
          </a:p>
          <a:p>
            <a:r>
              <a:rPr lang="en-US" dirty="0" smtClean="0"/>
              <a:t>Ruled by trial &amp; error</a:t>
            </a:r>
          </a:p>
          <a:p>
            <a:r>
              <a:rPr lang="en-US" dirty="0" smtClean="0"/>
              <a:t>Dissolved Parliament</a:t>
            </a:r>
          </a:p>
          <a:p>
            <a:r>
              <a:rPr lang="en-US" dirty="0" smtClean="0"/>
              <a:t>“Lord Protector”</a:t>
            </a:r>
          </a:p>
          <a:p>
            <a:r>
              <a:rPr lang="en-US" dirty="0" smtClean="0"/>
              <a:t>Protectorate – ruled with a written constitution.</a:t>
            </a:r>
          </a:p>
          <a:p>
            <a:r>
              <a:rPr lang="en-US" dirty="0" smtClean="0"/>
              <a:t>Very religious but gained a bad reputation in governance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Restoration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Charles II, Charles I’s son becomes king at the request of Parliament</a:t>
            </a:r>
          </a:p>
          <a:p>
            <a:r>
              <a:rPr lang="en-US" dirty="0" smtClean="0"/>
              <a:t>1660-1685</a:t>
            </a:r>
          </a:p>
          <a:p>
            <a:r>
              <a:rPr lang="en-US" dirty="0" smtClean="0"/>
              <a:t>Called the “Restoration” because it restored the Stuart monarchy to power.</a:t>
            </a:r>
            <a:endParaRPr lang="en-US" dirty="0"/>
          </a:p>
        </p:txBody>
      </p:sp>
      <p:pic>
        <p:nvPicPr>
          <p:cNvPr id="5" name="Content Placeholder 4" descr="king-charles-ii-of-england-coronation-rob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48942"/>
            <a:ext cx="4038600" cy="402847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Absolute: unlimited and unrestrained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Habeas Corpus Act (1679)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Government cannot hold someone without charging him with a crime.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James II, brother of Charles II, succeeded him.</a:t>
            </a:r>
          </a:p>
          <a:p>
            <a:r>
              <a:rPr lang="en-US" dirty="0" smtClean="0"/>
              <a:t>Faithful Roman Catholic</a:t>
            </a:r>
          </a:p>
          <a:p>
            <a:r>
              <a:rPr lang="en-US" dirty="0" smtClean="0"/>
              <a:t>Firm believer in absolutism</a:t>
            </a:r>
          </a:p>
          <a:p>
            <a:r>
              <a:rPr lang="en-US" dirty="0" smtClean="0"/>
              <a:t>Two protestant daughters</a:t>
            </a:r>
          </a:p>
          <a:p>
            <a:r>
              <a:rPr lang="en-US" dirty="0" smtClean="0"/>
              <a:t>Had a son by second wife</a:t>
            </a:r>
          </a:p>
          <a:p>
            <a:r>
              <a:rPr lang="en-US" dirty="0" smtClean="0"/>
              <a:t>People feared he would make England Roman Catholic again.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Glorious Revolution (1688)</a:t>
            </a:r>
            <a:endParaRPr lang="en-US" dirty="0"/>
          </a:p>
        </p:txBody>
      </p:sp>
      <p:pic>
        <p:nvPicPr>
          <p:cNvPr id="5" name="Content Placeholder 4" descr="William and Mar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1050" y="1720056"/>
            <a:ext cx="3390900" cy="42862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Mary, daughter of James, was married to William of Orange.</a:t>
            </a:r>
          </a:p>
          <a:p>
            <a:r>
              <a:rPr lang="en-US" dirty="0" smtClean="0"/>
              <a:t>Parliament declared that James had overstepped his authority</a:t>
            </a:r>
          </a:p>
          <a:p>
            <a:r>
              <a:rPr lang="en-US" dirty="0" smtClean="0"/>
              <a:t>Parliament invited William &amp; Mary to be co-regents.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English Bill of Rights (1689)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condition Parliament put on William and Mary becoming regents.</a:t>
            </a:r>
          </a:p>
          <a:p>
            <a:r>
              <a:rPr lang="en-US" dirty="0" smtClean="0"/>
              <a:t>Limited royal power</a:t>
            </a:r>
          </a:p>
          <a:p>
            <a:r>
              <a:rPr lang="en-US" dirty="0" smtClean="0"/>
              <a:t>Established some civil liberties</a:t>
            </a:r>
          </a:p>
          <a:p>
            <a:r>
              <a:rPr lang="en-US" dirty="0" smtClean="0"/>
              <a:t>Forbade future kings and queens from being Roman Catholic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 of Settlement (1701)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Parliament had the right to choose the king/queen.</a:t>
            </a:r>
          </a:p>
          <a:p>
            <a:r>
              <a:rPr lang="en-US" dirty="0" smtClean="0"/>
              <a:t>England ruled by Constitutional Law</a:t>
            </a:r>
          </a:p>
          <a:p>
            <a:r>
              <a:rPr lang="en-US" dirty="0" smtClean="0"/>
              <a:t>No more “divine right of kings.”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Cabinet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cabinet to advise the king was set up under the reign of George I, who was a German and did not speak English, yet became king because he was a descendant of James I.</a:t>
            </a:r>
          </a:p>
          <a:p>
            <a:r>
              <a:rPr lang="en-US" dirty="0" smtClean="0"/>
              <a:t>Since he didn’t speak English, he had to rely on others to carry out the business of his government.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Robert Walpole – recognized as the first Prime Minister of Britain.</a:t>
            </a:r>
          </a:p>
          <a:p>
            <a:r>
              <a:rPr lang="en-US" dirty="0" smtClean="0"/>
              <a:t>Executive powers shifted from the king to the chief ministers of the king’s cabinet.</a:t>
            </a:r>
          </a:p>
          <a:p>
            <a:r>
              <a:rPr lang="en-US" dirty="0" smtClean="0"/>
              <a:t>Prime minister is the “First Minister.”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urope-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187" y="0"/>
            <a:ext cx="892581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of power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map of europe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76400"/>
            <a:ext cx="3810000" cy="3533775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Territorial advances</a:t>
            </a:r>
          </a:p>
          <a:p>
            <a:r>
              <a:rPr lang="en-US" dirty="0" smtClean="0"/>
              <a:t>Alliances formed</a:t>
            </a:r>
          </a:p>
          <a:p>
            <a:r>
              <a:rPr lang="en-US" dirty="0" smtClean="0"/>
              <a:t>Maintain balance of power</a:t>
            </a:r>
          </a:p>
          <a:p>
            <a:r>
              <a:rPr lang="en-US" dirty="0" smtClean="0"/>
              <a:t>Changing alliances</a:t>
            </a:r>
          </a:p>
          <a:p>
            <a:r>
              <a:rPr lang="en-US" dirty="0" smtClean="0"/>
              <a:t>Constant enemies</a:t>
            </a:r>
          </a:p>
          <a:p>
            <a:pPr lvl="1"/>
            <a:r>
              <a:rPr lang="en-US" dirty="0" smtClean="0"/>
              <a:t>Prussia v. Austria</a:t>
            </a:r>
          </a:p>
          <a:p>
            <a:pPr lvl="1"/>
            <a:r>
              <a:rPr lang="en-US" dirty="0" smtClean="0"/>
              <a:t>England v. France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 of the Spanish Succession (1702-1713)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France claimed the Spanish throne – 1700.</a:t>
            </a:r>
          </a:p>
          <a:p>
            <a:r>
              <a:rPr lang="en-US" dirty="0" smtClean="0"/>
              <a:t>Grand Alliance: England &amp; Netherlands</a:t>
            </a:r>
          </a:p>
          <a:p>
            <a:r>
              <a:rPr lang="en-US" dirty="0" smtClean="0"/>
              <a:t>Treaty of Utrecht 1713</a:t>
            </a:r>
          </a:p>
          <a:p>
            <a:pPr lvl="1">
              <a:buNone/>
            </a:pPr>
            <a:r>
              <a:rPr lang="en-US" dirty="0" smtClean="0"/>
              <a:t>	No unity of Spain and France</a:t>
            </a:r>
          </a:p>
          <a:p>
            <a:pPr lvl="1">
              <a:buNone/>
            </a:pPr>
            <a:r>
              <a:rPr lang="en-US" dirty="0" smtClean="0"/>
              <a:t>	Spain surrenders possessions in Netherlands and Mediterranean to Austria.</a:t>
            </a:r>
          </a:p>
          <a:p>
            <a:pPr lvl="1">
              <a:buNone/>
            </a:pPr>
            <a:r>
              <a:rPr lang="en-US" dirty="0" smtClean="0"/>
              <a:t>	Britain takes Canadian territories from France. (England &amp; Scotland had united to form Britain.)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absolutists took more power: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finances, religion, and nobility.</a:t>
            </a:r>
          </a:p>
          <a:p>
            <a:r>
              <a:rPr lang="en-US" dirty="0" smtClean="0"/>
              <a:t>Bigger standing armies/developed strong navies.</a:t>
            </a:r>
          </a:p>
          <a:p>
            <a:r>
              <a:rPr lang="en-US" dirty="0" smtClean="0"/>
              <a:t>government bureaucracy.</a:t>
            </a:r>
          </a:p>
          <a:p>
            <a:r>
              <a:rPr lang="en-US" dirty="0" smtClean="0"/>
              <a:t>territory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 of the Austrian Succession (1740-1748)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Pragmatic Sanction- Royal decree signed by rulers agreeing to respect the territorial boundaries of Austria.</a:t>
            </a:r>
          </a:p>
          <a:p>
            <a:r>
              <a:rPr lang="en-US" dirty="0" smtClean="0"/>
              <a:t>Maria Theresa – Austrian empress </a:t>
            </a:r>
            <a:endParaRPr lang="en-US" dirty="0"/>
          </a:p>
        </p:txBody>
      </p:sp>
      <p:pic>
        <p:nvPicPr>
          <p:cNvPr id="4" name="Picture 3" descr="Maria_Theres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3657600"/>
            <a:ext cx="1828800" cy="2404872"/>
          </a:xfrm>
          <a:prstGeom prst="rect">
            <a:avLst/>
          </a:prstGeom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 of the Austrian Succession (1740-1748)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Frederick II of Prussia (Remember him?) had no intentions of abiding by the agreement.</a:t>
            </a:r>
          </a:p>
          <a:p>
            <a:r>
              <a:rPr lang="en-US" dirty="0" smtClean="0"/>
              <a:t>Invaded Austria and took Silesia, rich in resources.</a:t>
            </a:r>
          </a:p>
          <a:p>
            <a:r>
              <a:rPr lang="en-US" dirty="0" smtClean="0"/>
              <a:t>France attacked Austria.</a:t>
            </a:r>
          </a:p>
          <a:p>
            <a:r>
              <a:rPr lang="en-US" dirty="0" smtClean="0"/>
              <a:t>Spain attacked Austria.</a:t>
            </a:r>
          </a:p>
          <a:p>
            <a:r>
              <a:rPr lang="en-US" dirty="0" smtClean="0"/>
              <a:t>Britain defended Austria.</a:t>
            </a:r>
            <a:endParaRPr 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 of the Austrian Succession (1740-1748)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war also reached the continents of North America and Asia.</a:t>
            </a:r>
          </a:p>
          <a:p>
            <a:r>
              <a:rPr lang="en-US" dirty="0" smtClean="0"/>
              <a:t>The British defeated the French in North America.</a:t>
            </a:r>
          </a:p>
          <a:p>
            <a:r>
              <a:rPr lang="en-US" dirty="0" smtClean="0"/>
              <a:t>The French defeated the British in India.</a:t>
            </a:r>
          </a:p>
          <a:p>
            <a:r>
              <a:rPr lang="en-US" dirty="0" smtClean="0"/>
              <a:t>Treaty of Aix-la-Chapelle 1748 ended the war with a </a:t>
            </a:r>
            <a:r>
              <a:rPr lang="en-US" i="1" dirty="0" smtClean="0"/>
              <a:t>status quo ante bellum</a:t>
            </a:r>
            <a:r>
              <a:rPr lang="en-US" dirty="0" smtClean="0"/>
              <a:t>, except for Silesia which Frederick II kept.</a:t>
            </a:r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Years’ War (1756-1763)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France versus Britain in the New World - </a:t>
            </a:r>
            <a:r>
              <a:rPr lang="en-US" dirty="0" err="1" smtClean="0"/>
              <a:t>a.k.a</a:t>
            </a:r>
            <a:r>
              <a:rPr lang="en-US" dirty="0" smtClean="0"/>
              <a:t> French &amp; Indian War</a:t>
            </a:r>
          </a:p>
          <a:p>
            <a:r>
              <a:rPr lang="en-US" dirty="0" smtClean="0"/>
              <a:t>Frederick II of Prussia moves on Austria again.</a:t>
            </a:r>
          </a:p>
          <a:p>
            <a:r>
              <a:rPr lang="en-US" dirty="0" smtClean="0"/>
              <a:t>Diplomatic Revolution: France changed from opposing Austria to joining Austria to stop Prussian expansion. (Radical change in alliances)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Years’ War (1756-1763)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Frederick II had a defensive alliance with Britain.</a:t>
            </a:r>
          </a:p>
          <a:p>
            <a:r>
              <a:rPr lang="en-US" dirty="0" smtClean="0"/>
              <a:t>Britain funded Frederick’s war effort against France while Britain worked to destroy the French navy.</a:t>
            </a:r>
          </a:p>
          <a:p>
            <a:r>
              <a:rPr lang="en-US" dirty="0" smtClean="0"/>
              <a:t>With no French navy, France could not hold her New World colonies.</a:t>
            </a:r>
            <a:endParaRPr lang="en-US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Seven Years’ War (1756-1763)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In America, the British defeated the French and the Indians, taking many forts and capturing Quebec.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french-and-indian-wa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2944081"/>
            <a:ext cx="5562600" cy="3913919"/>
          </a:xfrm>
          <a:prstGeom prst="rect">
            <a:avLst/>
          </a:prstGeom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Years’ War (1756-1763)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Frederick II invaded Saxony which provoked his enemies Russia, Sweden, Spain, and many other of the German States, to join France and Austria against him.</a:t>
            </a:r>
          </a:p>
          <a:p>
            <a:r>
              <a:rPr lang="en-US" dirty="0" smtClean="0"/>
              <a:t>George III of England sent mixed signals.</a:t>
            </a:r>
          </a:p>
          <a:p>
            <a:r>
              <a:rPr lang="en-US" dirty="0" smtClean="0"/>
              <a:t>A new Russian czar withdrew from the war, which ended the war.</a:t>
            </a:r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 Years’ War (1756-1763)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Treaty of Paris 1763 signed by Britain, France, and Spain.</a:t>
            </a:r>
          </a:p>
          <a:p>
            <a:r>
              <a:rPr lang="en-US" dirty="0" smtClean="0"/>
              <a:t>France loses all territory in mainland North America to British &amp; Spanish.</a:t>
            </a:r>
          </a:p>
          <a:p>
            <a:r>
              <a:rPr lang="en-US" dirty="0" smtClean="0"/>
              <a:t>France lost commercial holdings in India.</a:t>
            </a:r>
          </a:p>
          <a:p>
            <a:r>
              <a:rPr lang="en-US" dirty="0" smtClean="0"/>
              <a:t>Spain lost Florida to Britain but picked up New Orleans and the vast Louisiana territory, which lay west of the Mississippi River. </a:t>
            </a:r>
            <a:endParaRPr 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the Treaty of Paris</a:t>
            </a:r>
            <a:endParaRPr lang="en-US" dirty="0"/>
          </a:p>
        </p:txBody>
      </p:sp>
      <p:pic>
        <p:nvPicPr>
          <p:cNvPr id="4" name="Content Placeholder 3" descr="Treaty of Paris 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6075" y="1677194"/>
            <a:ext cx="3371850" cy="4371975"/>
          </a:xfrm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 of Poland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Poland- no natural boundaries</a:t>
            </a:r>
          </a:p>
          <a:p>
            <a:r>
              <a:rPr lang="en-US" dirty="0" smtClean="0"/>
              <a:t>Government weak &amp; inefficient</a:t>
            </a:r>
          </a:p>
          <a:p>
            <a:r>
              <a:rPr lang="en-US" dirty="0" smtClean="0"/>
              <a:t>Neighbors wanted Poland’s land</a:t>
            </a:r>
          </a:p>
          <a:p>
            <a:r>
              <a:rPr lang="en-US" dirty="0" smtClean="0"/>
              <a:t>Prussia, Russia, and Austria divided Poland among themselves (partition).</a:t>
            </a:r>
          </a:p>
          <a:p>
            <a:r>
              <a:rPr lang="en-US" dirty="0" smtClean="0"/>
              <a:t>After being divided 3 times, Poland disappeared from the map as a country until after WWI.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kings were able to persuade people that God had given them a “DIVINE RIGHT” to rule, basing their claims on Romans 13:1-4.</a:t>
            </a:r>
          </a:p>
          <a:p>
            <a:r>
              <a:rPr lang="en-US" dirty="0" smtClean="0"/>
              <a:t>They said they were not bound by man-made laws and only answered to God.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“Religious Defense of Absolutism” p. 357.</a:t>
            </a:r>
          </a:p>
          <a:p>
            <a:r>
              <a:rPr lang="en-US" dirty="0" smtClean="0"/>
              <a:t>How did Bossuet say a king should regard his authority?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1287</TotalTime>
  <Words>2255</Words>
  <Application>Microsoft Office PowerPoint</Application>
  <PresentationFormat>On-screen Show (4:3)</PresentationFormat>
  <Paragraphs>306</Paragraphs>
  <Slides>79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0" baseType="lpstr">
      <vt:lpstr>Office Theme</vt:lpstr>
      <vt:lpstr>Pursuit of Power</vt:lpstr>
      <vt:lpstr>Power of kings</vt:lpstr>
      <vt:lpstr>Slide 3</vt:lpstr>
      <vt:lpstr>Slide 4</vt:lpstr>
      <vt:lpstr>Slide 5</vt:lpstr>
      <vt:lpstr>Slide 6</vt:lpstr>
      <vt:lpstr>Ways absolutists took more power:</vt:lpstr>
      <vt:lpstr>Justification</vt:lpstr>
      <vt:lpstr>Slide 9</vt:lpstr>
      <vt:lpstr>Absolutism in france</vt:lpstr>
      <vt:lpstr>Cardinal Richelieu</vt:lpstr>
      <vt:lpstr>Cardinal Richelieu</vt:lpstr>
      <vt:lpstr>Huguenot Response to Richelieu</vt:lpstr>
      <vt:lpstr>Thirty Years’ War</vt:lpstr>
      <vt:lpstr>Thirty Years’ War (1618-1648)</vt:lpstr>
      <vt:lpstr>Results of Treaty of Westphalia</vt:lpstr>
      <vt:lpstr>Treaty of Westphalia</vt:lpstr>
      <vt:lpstr>Louis XIV</vt:lpstr>
      <vt:lpstr>Slide 19</vt:lpstr>
      <vt:lpstr>Louis XIV: Absolute Monarch</vt:lpstr>
      <vt:lpstr>Louis XIV’s Measures</vt:lpstr>
      <vt:lpstr>Edict of Nantes</vt:lpstr>
      <vt:lpstr>Edict of Nantes</vt:lpstr>
      <vt:lpstr>Slide 24</vt:lpstr>
      <vt:lpstr>Effects</vt:lpstr>
      <vt:lpstr>Louis XIV’s Arrogance</vt:lpstr>
      <vt:lpstr>Gardens at Versailles</vt:lpstr>
      <vt:lpstr>Court at Versailles</vt:lpstr>
      <vt:lpstr>Slide 29</vt:lpstr>
      <vt:lpstr>Wars</vt:lpstr>
      <vt:lpstr>Absolutism spreads in europe</vt:lpstr>
      <vt:lpstr> Three absolutist territories</vt:lpstr>
      <vt:lpstr>Absolutism in Brandenburg-Prussia</vt:lpstr>
      <vt:lpstr>Slide 34</vt:lpstr>
      <vt:lpstr>Frederick William (1640-1688)</vt:lpstr>
      <vt:lpstr>Frederick I (1688-1713)</vt:lpstr>
      <vt:lpstr>Frederick William I (1713-1740)</vt:lpstr>
      <vt:lpstr>Slide 38</vt:lpstr>
      <vt:lpstr>Frederick II (a.k.a. Frederick the Great)</vt:lpstr>
      <vt:lpstr>Absolutism in Austria</vt:lpstr>
      <vt:lpstr>Hapsburg Dynasty</vt:lpstr>
      <vt:lpstr>Joseph II (1765-1780)</vt:lpstr>
      <vt:lpstr>Joseph II of Austria</vt:lpstr>
      <vt:lpstr>Absolutism in Russia</vt:lpstr>
      <vt:lpstr>Slide 45</vt:lpstr>
      <vt:lpstr>Peter the Great (1682-1725)</vt:lpstr>
      <vt:lpstr>Slide 47</vt:lpstr>
      <vt:lpstr>Catherine the Great (1762-1796)</vt:lpstr>
      <vt:lpstr>Slide 49</vt:lpstr>
      <vt:lpstr>Absolutism Defeated in England</vt:lpstr>
      <vt:lpstr>Parliament</vt:lpstr>
      <vt:lpstr>James I (1603-1625)</vt:lpstr>
      <vt:lpstr>James I</vt:lpstr>
      <vt:lpstr>Charles I (1625-1649)</vt:lpstr>
      <vt:lpstr>Petition of Right (1628)</vt:lpstr>
      <vt:lpstr>Slide 56</vt:lpstr>
      <vt:lpstr>Civil War: Roundheads v. Cavaliers</vt:lpstr>
      <vt:lpstr>Oliver Cromwell (1649-1660)</vt:lpstr>
      <vt:lpstr>The Restoration</vt:lpstr>
      <vt:lpstr>Habeas Corpus Act (1679)</vt:lpstr>
      <vt:lpstr>Slide 61</vt:lpstr>
      <vt:lpstr>The Glorious Revolution (1688)</vt:lpstr>
      <vt:lpstr>The English Bill of Rights (1689)</vt:lpstr>
      <vt:lpstr>Act of Settlement (1701)</vt:lpstr>
      <vt:lpstr>Cabinet Government</vt:lpstr>
      <vt:lpstr>Slide 66</vt:lpstr>
      <vt:lpstr>Balance of power</vt:lpstr>
      <vt:lpstr>Slide 68</vt:lpstr>
      <vt:lpstr>War of the Spanish Succession (1702-1713)</vt:lpstr>
      <vt:lpstr>War of the Austrian Succession (1740-1748)</vt:lpstr>
      <vt:lpstr>War of the Austrian Succession (1740-1748)</vt:lpstr>
      <vt:lpstr>War of the Austrian Succession (1740-1748)</vt:lpstr>
      <vt:lpstr>Seven Years’ War (1756-1763)</vt:lpstr>
      <vt:lpstr>Seven Years’ War (1756-1763)</vt:lpstr>
      <vt:lpstr>Seven Years’ War (1756-1763)</vt:lpstr>
      <vt:lpstr>Seven Years’ War (1756-1763)</vt:lpstr>
      <vt:lpstr>Seven Years’ War (1756-1763)</vt:lpstr>
      <vt:lpstr>Results of the Treaty of Paris</vt:lpstr>
      <vt:lpstr>Partition of Poland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Pursuit of Power</dc:title>
  <dc:creator>Cotton Blossom</dc:creator>
  <cp:lastModifiedBy>Cotton Blossom</cp:lastModifiedBy>
  <cp:revision>53</cp:revision>
  <dcterms:created xsi:type="dcterms:W3CDTF">2011-01-26T23:16:33Z</dcterms:created>
  <dcterms:modified xsi:type="dcterms:W3CDTF">2013-01-16T16:44:26Z</dcterms:modified>
</cp:coreProperties>
</file>